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comments+xml" PartName="/ppt/comments/comment2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y="5143500" cx="9144000"/>
  <p:notesSz cx="6858000" cy="9144000"/>
  <p:embeddedFontLst>
    <p:embeddedFont>
      <p:font typeface="Source Code Pro"/>
      <p:regular r:id="rId27"/>
      <p:bold r:id="rId28"/>
    </p:embeddedFont>
    <p:embeddedFont>
      <p:font typeface="Oswald"/>
      <p:regular r:id="rId29"/>
      <p:bold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mAuthor clrIdx="0" id="0" initials="" lastIdx="2" name="Javier Sujar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SourceCodePro-bold.fntdata"/><Relationship Id="rId27" Type="http://schemas.openxmlformats.org/officeDocument/2006/relationships/font" Target="fonts/SourceCodePro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Oswald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0" Type="http://schemas.openxmlformats.org/officeDocument/2006/relationships/font" Target="fonts/Oswald-bold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m authorId="0" idx="1">
    <p:pos x="6000" y="0"/>
    <p:text>explicar todos https://docs.mongodb.com/manual/reference/operator/aggregation-pipeline/</p:text>
  </p:cm>
</p:cmLst>
</file>

<file path=ppt/comments/comment2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m authorId="0" idx="2">
    <p:pos x="6000" y="0"/>
    <p:text>Añadir imagen de estructura de base de datos con postgres y mongo a nuestra app</p:tex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://en.wikipedia.org/wiki/Pipeline_(Unix)" TargetMode="Externa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Shape 6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OBJETIVO: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NUESTRO OBJETIVO ES APROVECHAR AL MÁXIMO LA INTEGRACIÓN DE UN MODELO DE BD NO RELACIONAL A NUESTRO PROYECTO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COMO: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Haremos uso de la libreria PYMONGO para poder trabajar fácilmente con nuestra BD NO RELACIONAL  *** EN ESTE CASO ES MONGODB ***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Shape 12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>
              <a:spcBef>
                <a:spcPts val="0"/>
              </a:spcBef>
              <a:buChar char="●"/>
            </a:pPr>
            <a:r>
              <a:rPr lang="en"/>
              <a:t>Lookup ES UN LEFT-JOIN: añade un nuevo array a los documentos que hacen matching sobre los criterios establecidos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Shape 12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400"/>
              <a:t>NUESTRA APLICACIÓN VA A TENER LOS DATOS REPARTIDOS EN DOS SISTEMAS DE BASES DE DATOS DISTINTOS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 rtl="0">
              <a:spcBef>
                <a:spcPts val="0"/>
              </a:spcBef>
              <a:buNone/>
            </a:pPr>
            <a:r>
              <a:rPr b="1" lang="en"/>
              <a:t>** OBJETIVO **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 rtl="0">
              <a:spcBef>
                <a:spcPts val="0"/>
              </a:spcBef>
              <a:buNone/>
            </a:pPr>
            <a:r>
              <a:rPr lang="en"/>
              <a:t>PODER OPERAR CON ELLOS DE UNA FORMA RÁPIDA Y SENCILLA PERMITIENDO ENTRE OTRAS ACCIONES LAS SIGUIENTES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indent="-228600" lvl="0" marL="457200" rtl="0">
              <a:spcBef>
                <a:spcPts val="0"/>
              </a:spcBef>
              <a:buChar char="●"/>
            </a:pPr>
            <a:r>
              <a:rPr lang="en"/>
              <a:t>QUERIES ADHOC -&gt; NOS DEBE PERMITIR PODER HACER CONSULTAS SOBRE ESOS DATOS:</a:t>
            </a:r>
          </a:p>
          <a:p>
            <a:pPr indent="-228600" lvl="0" marL="457200" rtl="0">
              <a:spcBef>
                <a:spcPts val="0"/>
              </a:spcBef>
              <a:buChar char="●"/>
            </a:pPr>
            <a:r>
              <a:rPr lang="en"/>
              <a:t>EXTENDER Y OPERAR CON COLECCIONES DE OBJETOS Y REALIZAR SUMAS PARA CADA UNO DE LOS OBJETOS DE ESA COLECCIÓN POR EJEMPLO</a:t>
            </a:r>
          </a:p>
          <a:p>
            <a:pPr indent="-228600" lvl="1" marL="914400" rtl="0">
              <a:spcBef>
                <a:spcPts val="0"/>
              </a:spcBef>
              <a:buChar char="○"/>
            </a:pPr>
            <a:r>
              <a:rPr lang="en"/>
              <a:t>AVERAGES</a:t>
            </a:r>
          </a:p>
          <a:p>
            <a:pPr indent="-228600" lvl="1" marL="914400" rtl="0">
              <a:spcBef>
                <a:spcPts val="0"/>
              </a:spcBef>
              <a:buChar char="○"/>
            </a:pPr>
            <a:r>
              <a:rPr lang="en"/>
              <a:t>SUMMATION</a:t>
            </a:r>
          </a:p>
          <a:p>
            <a:pPr indent="-228600" lvl="1" marL="914400" rtl="0">
              <a:spcBef>
                <a:spcPts val="0"/>
              </a:spcBef>
              <a:buChar char="○"/>
            </a:pPr>
            <a:r>
              <a:rPr lang="en"/>
              <a:t>GROUPING</a:t>
            </a:r>
          </a:p>
          <a:p>
            <a:pPr indent="-228600" lvl="1" marL="914400" rtl="0">
              <a:spcBef>
                <a:spcPts val="0"/>
              </a:spcBef>
              <a:buChar char="○"/>
            </a:pPr>
            <a:r>
              <a:rPr lang="en"/>
              <a:t>RESHAPING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 rtl="0">
              <a:spcBef>
                <a:spcPts val="0"/>
              </a:spcBef>
              <a:buNone/>
            </a:pPr>
            <a:r>
              <a:rPr b="1" lang="en"/>
              <a:t>** RESUMEN **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 rtl="0">
              <a:spcBef>
                <a:spcPts val="0"/>
              </a:spcBef>
              <a:buNone/>
            </a:pPr>
            <a:r>
              <a:rPr lang="en"/>
              <a:t>NOS VA A PERMITIR HACER UN RESHAPE (REMODELACIÓN) DE LOS OBJETOS ORIGINALES PARA AGREGAR INFORMACIÓN UTIL</a:t>
            </a:r>
          </a:p>
          <a:p>
            <a:pPr indent="0" lvl="0" marL="91440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Shape 13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Shape 14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Shape 14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Shape 15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Shape 16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Shape 16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Shape 17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Shape 17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** QUE VAMOS A VER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indent="-228600" lvl="0" marL="457200" rtl="0">
              <a:spcBef>
                <a:spcPts val="0"/>
              </a:spcBef>
              <a:buChar char="●"/>
            </a:pPr>
            <a:r>
              <a:rPr lang="en"/>
              <a:t>ENTORNO DE TRABAJO: DESCRIBIREMOS CUÁL ES LA INFRAESTRUCTURA DE NUESTRO PROYECTO</a:t>
            </a:r>
          </a:p>
          <a:p>
            <a:pPr indent="-228600" lvl="0" marL="457200" rtl="0">
              <a:spcBef>
                <a:spcPts val="0"/>
              </a:spcBef>
              <a:buChar char="●"/>
            </a:pPr>
            <a:r>
              <a:rPr lang="en"/>
              <a:t>VEREMOS QUE ES UN FRAMEWORK DE AGREGACIÓN</a:t>
            </a:r>
          </a:p>
          <a:p>
            <a:pPr indent="-228600" lvl="0" marL="457200" rtl="0">
              <a:spcBef>
                <a:spcPts val="0"/>
              </a:spcBef>
              <a:buChar char="●"/>
            </a:pPr>
            <a:r>
              <a:rPr lang="en"/>
              <a:t>YA QUE VAMOS A HACER USO DE MONGODB VEREMOS UNA PEQUEÑA INTRODUCCIÓN A LAS BASES DE DATOS NO RELACIONES Y LA FORMA DE HACER CONSULTAS A ESTAS A TRAVES DE PIPELINES</a:t>
            </a:r>
          </a:p>
          <a:p>
            <a:pPr indent="-228600" lvl="0" marL="457200" rtl="0">
              <a:spcBef>
                <a:spcPts val="0"/>
              </a:spcBef>
              <a:buChar char="●"/>
            </a:pPr>
            <a:r>
              <a:rPr lang="en"/>
              <a:t>CÓMO PODEMOS INTEGRARLO HACIENDO USO DE PYMONGO</a:t>
            </a:r>
          </a:p>
          <a:p>
            <a:pPr indent="-228600" lvl="0" marL="457200">
              <a:spcBef>
                <a:spcPts val="0"/>
              </a:spcBef>
              <a:buChar char="●"/>
            </a:pPr>
            <a:r>
              <a:rPr lang="en"/>
              <a:t>UN EJEMPLO DE FUEGO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Shape 18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Shape 19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Shape 7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NUESTRO OBJETIVO ES TENER UNA APLICACIÓN QUE HAGA USO DE DOS SISTEMAS DE BASE DE DATOS, UNO RELACIONAL (COMO POSTGRE SQL) Y OTRO NO RELACIONAL COMO PUEDE SER MONGODB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har char="●"/>
            </a:pPr>
            <a:r>
              <a:rPr lang="en"/>
              <a:t>Esta basado en documentos SIMILARES A JSON, concretamente BSON</a:t>
            </a:r>
          </a:p>
          <a:p>
            <a:pPr indent="-228600" lvl="0" marL="457200" rtl="0">
              <a:spcBef>
                <a:spcPts val="0"/>
              </a:spcBef>
              <a:buChar char="●"/>
            </a:pPr>
            <a:r>
              <a:rPr lang="en"/>
              <a:t>Es de CODIGO ABIERTO</a:t>
            </a:r>
          </a:p>
          <a:p>
            <a:pPr indent="-228600" lvl="0" marL="457200" rtl="0">
              <a:spcBef>
                <a:spcPts val="0"/>
              </a:spcBef>
              <a:buChar char="●"/>
            </a:pPr>
            <a:r>
              <a:rPr lang="en"/>
              <a:t>NOSQL</a:t>
            </a:r>
          </a:p>
          <a:p>
            <a:pPr indent="-228600" lvl="0" marL="457200">
              <a:spcBef>
                <a:spcPts val="0"/>
              </a:spcBef>
              <a:buChar char="●"/>
            </a:pPr>
            <a:r>
              <a:rPr lang="en"/>
              <a:t>Un conjunto de documentos es llamado COLECCIÓN y pueden ser distintos en una misma colección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b="1" lang="en" sz="2000">
                <a:solidFill>
                  <a:srgbClr val="333333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Conceptually, MongoDB sends </a:t>
            </a:r>
            <a:r>
              <a:rPr b="1" lang="en" sz="2000">
                <a:solidFill>
                  <a:srgbClr val="FF0000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each document in a collection into the first operator</a:t>
            </a:r>
            <a:r>
              <a:rPr b="1" lang="en" sz="2000">
                <a:solidFill>
                  <a:srgbClr val="333333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 on the pipeline, which may modify it and send it along to the next operation, similar to a </a:t>
            </a:r>
            <a:r>
              <a:rPr b="1" lang="en" sz="2000" u="sng">
                <a:solidFill>
                  <a:srgbClr val="336699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  <a:hlinkClick r:id="rId2"/>
              </a:rPr>
              <a:t>UNIX pipeline</a:t>
            </a:r>
            <a:r>
              <a:rPr b="1" lang="en" sz="2000">
                <a:solidFill>
                  <a:srgbClr val="333333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.</a:t>
            </a:r>
          </a:p>
          <a:p>
            <a:pPr lvl="0">
              <a:spcBef>
                <a:spcPts val="0"/>
              </a:spcBef>
              <a:buNone/>
            </a:pPr>
            <a:r>
              <a:rPr b="1" lang="en" sz="2000">
                <a:solidFill>
                  <a:srgbClr val="333333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When you're using </a:t>
            </a:r>
            <a:r>
              <a:rPr b="1" lang="en" sz="2000">
                <a:solidFill>
                  <a:srgbClr val="333333"/>
                </a:solidFill>
                <a:highlight>
                  <a:srgbClr val="FFFFFF"/>
                </a:highlight>
              </a:rPr>
              <a:t>aggregate</a:t>
            </a:r>
            <a:r>
              <a:rPr b="1" lang="en" sz="2000">
                <a:solidFill>
                  <a:srgbClr val="333333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, one thing to keep in mind is </a:t>
            </a:r>
            <a:r>
              <a:rPr b="1" lang="en" sz="2000">
                <a:solidFill>
                  <a:srgbClr val="FF0000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that </a:t>
            </a:r>
            <a:r>
              <a:rPr b="1" i="1" lang="en" sz="2000">
                <a:solidFill>
                  <a:srgbClr val="FF0000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order matters</a:t>
            </a:r>
            <a:r>
              <a:rPr b="1" lang="en" sz="2000">
                <a:solidFill>
                  <a:srgbClr val="333333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. Because of this, you want to place the most selective parts of your pipeline first, in order to reduce the number of documents successive pipeline stages have to process.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PROJECT - SELECT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MATCH - WHERE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GROUP - GROUPBY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SORT - ORDERBY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…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 rot="10800000">
            <a:off x="4226100" y="2933550"/>
            <a:ext cx="691800" cy="388500"/>
          </a:xfrm>
          <a:prstGeom prst="triangle">
            <a:avLst>
              <a:gd fmla="val 50000" name="adj"/>
            </a:avLst>
          </a:prstGeom>
          <a:solidFill>
            <a:srgbClr val="00B2F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" name="Shape 11"/>
          <p:cNvSpPr/>
          <p:nvPr/>
        </p:nvSpPr>
        <p:spPr>
          <a:xfrm>
            <a:off x="-25" y="0"/>
            <a:ext cx="9144000" cy="3124200"/>
          </a:xfrm>
          <a:prstGeom prst="rect">
            <a:avLst/>
          </a:prstGeom>
          <a:solidFill>
            <a:srgbClr val="00B2F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" name="Shape 12"/>
          <p:cNvSpPr txBox="1"/>
          <p:nvPr>
            <p:ph type="ctrTitle"/>
          </p:nvPr>
        </p:nvSpPr>
        <p:spPr>
          <a:xfrm>
            <a:off x="411175" y="644300"/>
            <a:ext cx="8282400" cy="21090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" type="subTitle"/>
          </p:nvPr>
        </p:nvSpPr>
        <p:spPr>
          <a:xfrm>
            <a:off x="411175" y="3398250"/>
            <a:ext cx="8282400" cy="12606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Shape 52"/>
          <p:cNvCxnSpPr/>
          <p:nvPr/>
        </p:nvCxnSpPr>
        <p:spPr>
          <a:xfrm>
            <a:off x="413275" y="2988275"/>
            <a:ext cx="9105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lgDash"/>
            <a:round/>
            <a:headEnd len="med" w="med" type="none"/>
            <a:tailEnd len="med" w="med" type="none"/>
          </a:ln>
        </p:spPr>
      </p:cxnSp>
      <p:sp>
        <p:nvSpPr>
          <p:cNvPr id="53" name="Shape 53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12000"/>
            </a:lvl1pPr>
            <a:lvl2pPr lvl="1">
              <a:spcBef>
                <a:spcPts val="0"/>
              </a:spcBef>
              <a:buSzPct val="100000"/>
              <a:defRPr sz="12000"/>
            </a:lvl2pPr>
            <a:lvl3pPr lvl="2">
              <a:spcBef>
                <a:spcPts val="0"/>
              </a:spcBef>
              <a:buSzPct val="100000"/>
              <a:defRPr sz="12000"/>
            </a:lvl3pPr>
            <a:lvl4pPr lvl="3">
              <a:spcBef>
                <a:spcPts val="0"/>
              </a:spcBef>
              <a:buSzPct val="100000"/>
              <a:defRPr sz="12000"/>
            </a:lvl4pPr>
            <a:lvl5pPr lvl="4">
              <a:spcBef>
                <a:spcPts val="0"/>
              </a:spcBef>
              <a:buSzPct val="100000"/>
              <a:defRPr sz="12000"/>
            </a:lvl5pPr>
            <a:lvl6pPr lvl="5">
              <a:spcBef>
                <a:spcPts val="0"/>
              </a:spcBef>
              <a:buSzPct val="100000"/>
              <a:defRPr sz="12000"/>
            </a:lvl6pPr>
            <a:lvl7pPr lvl="6">
              <a:spcBef>
                <a:spcPts val="0"/>
              </a:spcBef>
              <a:buSzPct val="100000"/>
              <a:defRPr sz="12000"/>
            </a:lvl7pPr>
            <a:lvl8pPr lvl="7">
              <a:spcBef>
                <a:spcPts val="0"/>
              </a:spcBef>
              <a:buSzPct val="100000"/>
              <a:defRPr sz="12000"/>
            </a:lvl8pPr>
            <a:lvl9pPr lvl="8">
              <a:spcBef>
                <a:spcPts val="0"/>
              </a:spcBef>
              <a:buSzPct val="100000"/>
              <a:defRPr sz="12000"/>
            </a:lvl9pPr>
          </a:lstStyle>
          <a:p/>
        </p:txBody>
      </p:sp>
      <p:sp>
        <p:nvSpPr>
          <p:cNvPr id="54" name="Shape 54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55" name="Shape 55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/>
        </p:nvSpPr>
        <p:spPr>
          <a:xfrm>
            <a:off x="0" y="1567350"/>
            <a:ext cx="9144000" cy="2008800"/>
          </a:xfrm>
          <a:prstGeom prst="rect">
            <a:avLst/>
          </a:prstGeom>
          <a:solidFill>
            <a:srgbClr val="00B2FF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" name="Shape 17"/>
          <p:cNvSpPr txBox="1"/>
          <p:nvPr>
            <p:ph type="title"/>
          </p:nvPr>
        </p:nvSpPr>
        <p:spPr>
          <a:xfrm>
            <a:off x="430800" y="1889700"/>
            <a:ext cx="8282400" cy="15165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hape 20"/>
          <p:cNvCxnSpPr/>
          <p:nvPr/>
        </p:nvCxnSpPr>
        <p:spPr>
          <a:xfrm>
            <a:off x="429200" y="1275577"/>
            <a:ext cx="6141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lgDash"/>
            <a:round/>
            <a:headEnd len="med" w="med" type="none"/>
            <a:tailEnd len="med" w="med" type="none"/>
          </a:ln>
        </p:spPr>
      </p:cxnSp>
      <p:sp>
        <p:nvSpPr>
          <p:cNvPr id="21" name="Shape 21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468825"/>
            <a:ext cx="8520600" cy="30999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hape 25"/>
          <p:cNvCxnSpPr/>
          <p:nvPr/>
        </p:nvCxnSpPr>
        <p:spPr>
          <a:xfrm>
            <a:off x="429200" y="1275577"/>
            <a:ext cx="6141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lgDash"/>
            <a:round/>
            <a:headEnd len="med" w="med" type="none"/>
            <a:tailEnd len="med" w="med" type="none"/>
          </a:ln>
        </p:spPr>
      </p:cxnSp>
      <p:sp>
        <p:nvSpPr>
          <p:cNvPr id="26" name="Shape 26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>
            <a:off x="311700" y="1468825"/>
            <a:ext cx="3999900" cy="30999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8" name="Shape 28"/>
          <p:cNvSpPr txBox="1"/>
          <p:nvPr>
            <p:ph idx="2" type="body"/>
          </p:nvPr>
        </p:nvSpPr>
        <p:spPr>
          <a:xfrm>
            <a:off x="4832400" y="1468825"/>
            <a:ext cx="3999900" cy="30999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9" name="Shape 29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32" name="Shape 3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hape 34"/>
          <p:cNvCxnSpPr/>
          <p:nvPr/>
        </p:nvCxnSpPr>
        <p:spPr>
          <a:xfrm>
            <a:off x="418675" y="1457787"/>
            <a:ext cx="6141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lgDash"/>
            <a:round/>
            <a:headEnd len="med" w="med" type="none"/>
            <a:tailEnd len="med" w="med" type="none"/>
          </a:ln>
        </p:spPr>
      </p:cxnSp>
      <p:sp>
        <p:nvSpPr>
          <p:cNvPr id="35" name="Shape 35"/>
          <p:cNvSpPr txBox="1"/>
          <p:nvPr>
            <p:ph type="title"/>
          </p:nvPr>
        </p:nvSpPr>
        <p:spPr>
          <a:xfrm>
            <a:off x="311700" y="631800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6" name="Shape 36"/>
          <p:cNvSpPr txBox="1"/>
          <p:nvPr>
            <p:ph idx="1" type="body"/>
          </p:nvPr>
        </p:nvSpPr>
        <p:spPr>
          <a:xfrm>
            <a:off x="311700" y="1618203"/>
            <a:ext cx="2808000" cy="2950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bg>
      <p:bgPr>
        <a:solidFill>
          <a:schemeClr val="lt2"/>
        </a:solid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x="490250" y="528900"/>
            <a:ext cx="5678100" cy="40857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5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54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54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54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54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54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54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54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5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bg>
      <p:bgPr>
        <a:solidFill>
          <a:srgbClr val="00B2FF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4572000" y="175"/>
            <a:ext cx="4572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43" name="Shape 43"/>
          <p:cNvCxnSpPr/>
          <p:nvPr/>
        </p:nvCxnSpPr>
        <p:spPr>
          <a:xfrm>
            <a:off x="5029675" y="4495500"/>
            <a:ext cx="5772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lgDash"/>
            <a:round/>
            <a:headEnd len="med" w="med" type="none"/>
            <a:tailEnd len="med" w="med" type="none"/>
          </a:ln>
        </p:spPr>
      </p:cxnSp>
      <p:sp>
        <p:nvSpPr>
          <p:cNvPr id="44" name="Shape 44"/>
          <p:cNvSpPr txBox="1"/>
          <p:nvPr>
            <p:ph type="title"/>
          </p:nvPr>
        </p:nvSpPr>
        <p:spPr>
          <a:xfrm>
            <a:off x="265500" y="1078750"/>
            <a:ext cx="4045200" cy="17892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Clr>
                <a:schemeClr val="lt1"/>
              </a:buClr>
              <a:buSzPct val="100000"/>
              <a:defRPr sz="46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buClr>
                <a:schemeClr val="lt1"/>
              </a:buClr>
              <a:buSzPct val="100000"/>
              <a:defRPr sz="46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buClr>
                <a:schemeClr val="lt1"/>
              </a:buClr>
              <a:buSzPct val="100000"/>
              <a:defRPr sz="46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buClr>
                <a:schemeClr val="lt1"/>
              </a:buClr>
              <a:buSzPct val="100000"/>
              <a:defRPr sz="46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buClr>
                <a:schemeClr val="lt1"/>
              </a:buClr>
              <a:buSzPct val="100000"/>
              <a:defRPr sz="46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buClr>
                <a:schemeClr val="lt1"/>
              </a:buClr>
              <a:buSzPct val="100000"/>
              <a:defRPr sz="46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buClr>
                <a:schemeClr val="lt1"/>
              </a:buClr>
              <a:buSzPct val="100000"/>
              <a:defRPr sz="46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buClr>
                <a:schemeClr val="lt1"/>
              </a:buClr>
              <a:buSzPct val="100000"/>
              <a:defRPr sz="46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buClr>
                <a:schemeClr val="lt1"/>
              </a:buClr>
              <a:buSzPct val="100000"/>
              <a:defRPr sz="4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Shape 45"/>
          <p:cNvSpPr txBox="1"/>
          <p:nvPr>
            <p:ph idx="1" type="subTitle"/>
          </p:nvPr>
        </p:nvSpPr>
        <p:spPr>
          <a:xfrm>
            <a:off x="265500" y="2921400"/>
            <a:ext cx="4045200" cy="1345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9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9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9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9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9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9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9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9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9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Oswald"/>
              <a:buNone/>
              <a:defRPr sz="2100"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50" name="Shape 50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468825"/>
            <a:ext cx="8520600" cy="30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Source Code Pro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comments" Target="../comments/comment1.xml"/><Relationship Id="rId4" Type="http://schemas.openxmlformats.org/officeDocument/2006/relationships/image" Target="../media/image0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4.gif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png"/><Relationship Id="rId4" Type="http://schemas.openxmlformats.org/officeDocument/2006/relationships/image" Target="../media/image1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2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5.gif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comments" Target="../comments/comment2.xml"/><Relationship Id="rId4" Type="http://schemas.openxmlformats.org/officeDocument/2006/relationships/image" Target="../media/image00.png"/><Relationship Id="rId10" Type="http://schemas.openxmlformats.org/officeDocument/2006/relationships/image" Target="../media/image06.png"/><Relationship Id="rId9" Type="http://schemas.openxmlformats.org/officeDocument/2006/relationships/image" Target="../media/image04.jpg"/><Relationship Id="rId5" Type="http://schemas.openxmlformats.org/officeDocument/2006/relationships/image" Target="../media/image07.png"/><Relationship Id="rId6" Type="http://schemas.openxmlformats.org/officeDocument/2006/relationships/image" Target="../media/image01.png"/><Relationship Id="rId7" Type="http://schemas.openxmlformats.org/officeDocument/2006/relationships/image" Target="../media/image13.png"/><Relationship Id="rId8" Type="http://schemas.openxmlformats.org/officeDocument/2006/relationships/image" Target="../media/image08.gif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5.png"/><Relationship Id="rId4" Type="http://schemas.openxmlformats.org/officeDocument/2006/relationships/image" Target="../media/image09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gif"/><Relationship Id="rId4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FF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2016.jpg" id="62" name="Shape 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14961" y="3359275"/>
            <a:ext cx="1914074" cy="1735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Shape 63"/>
          <p:cNvSpPr txBox="1"/>
          <p:nvPr>
            <p:ph type="ctrTitle"/>
          </p:nvPr>
        </p:nvSpPr>
        <p:spPr>
          <a:xfrm>
            <a:off x="411175" y="644300"/>
            <a:ext cx="8282400" cy="21090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Aggregation framework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con PyMongo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ipeline_sample.png" id="125" name="Shape 1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00" y="271462"/>
            <a:ext cx="7620000" cy="4600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/>
          <p:nvPr>
            <p:ph type="title"/>
          </p:nvPr>
        </p:nvSpPr>
        <p:spPr>
          <a:xfrm>
            <a:off x="311700" y="631800"/>
            <a:ext cx="3877500" cy="7557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Aggregation Framework</a:t>
            </a:r>
          </a:p>
        </p:txBody>
      </p:sp>
      <p:sp>
        <p:nvSpPr>
          <p:cNvPr id="131" name="Shape 131"/>
          <p:cNvSpPr txBox="1"/>
          <p:nvPr>
            <p:ph idx="1" type="body"/>
          </p:nvPr>
        </p:nvSpPr>
        <p:spPr>
          <a:xfrm>
            <a:off x="311700" y="1618203"/>
            <a:ext cx="2808000" cy="2950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Queries ad-hoc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Extender modelos con datos almacenados en MONGODB</a:t>
            </a:r>
          </a:p>
          <a:p>
            <a:pPr indent="-228600" lvl="0" marL="457200" rtl="0">
              <a:spcBef>
                <a:spcPts val="0"/>
              </a:spcBef>
              <a:buChar char="●"/>
            </a:pPr>
            <a:r>
              <a:rPr lang="en"/>
              <a:t>Averages</a:t>
            </a:r>
          </a:p>
          <a:p>
            <a:pPr indent="-228600" lvl="0" marL="457200" rtl="0">
              <a:spcBef>
                <a:spcPts val="0"/>
              </a:spcBef>
              <a:buChar char="●"/>
            </a:pPr>
            <a:r>
              <a:rPr lang="en"/>
              <a:t>Summations</a:t>
            </a:r>
          </a:p>
          <a:p>
            <a:pPr indent="-228600" lvl="0" marL="457200" rtl="0">
              <a:spcBef>
                <a:spcPts val="0"/>
              </a:spcBef>
              <a:buChar char="●"/>
            </a:pPr>
            <a:r>
              <a:rPr lang="en"/>
              <a:t>Grouping</a:t>
            </a:r>
          </a:p>
          <a:p>
            <a:pPr indent="-228600" lvl="0" marL="457200">
              <a:spcBef>
                <a:spcPts val="0"/>
              </a:spcBef>
              <a:buChar char="●"/>
            </a:pPr>
            <a:r>
              <a:rPr lang="en"/>
              <a:t>Reshaping</a:t>
            </a:r>
          </a:p>
        </p:txBody>
      </p:sp>
      <p:pic>
        <p:nvPicPr>
          <p:cNvPr descr="breakdancing.gif" id="132" name="Shape 1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93303" y="472025"/>
            <a:ext cx="2898199" cy="4199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>
            <p:ph type="title"/>
          </p:nvPr>
        </p:nvSpPr>
        <p:spPr>
          <a:xfrm>
            <a:off x="430800" y="1889700"/>
            <a:ext cx="8282400" cy="15165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GO GO GO!!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tura de pantalla de 2016-10-07 12:31:23.png" id="142" name="Shape 1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27850" y="0"/>
            <a:ext cx="611614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Shape 143"/>
          <p:cNvSpPr txBox="1"/>
          <p:nvPr>
            <p:ph type="title"/>
          </p:nvPr>
        </p:nvSpPr>
        <p:spPr>
          <a:xfrm>
            <a:off x="265500" y="1078750"/>
            <a:ext cx="2467200" cy="17892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Modelo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Survey</a:t>
            </a:r>
          </a:p>
        </p:txBody>
      </p:sp>
      <p:sp>
        <p:nvSpPr>
          <p:cNvPr id="144" name="Shape 144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tura de pantalla de 2016-10-07 13:14:07.png" id="149" name="Shape 1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10051" y="0"/>
            <a:ext cx="4733946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Shape 150"/>
          <p:cNvSpPr txBox="1"/>
          <p:nvPr>
            <p:ph type="title"/>
          </p:nvPr>
        </p:nvSpPr>
        <p:spPr>
          <a:xfrm>
            <a:off x="265500" y="1078750"/>
            <a:ext cx="4045200" cy="17892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Modelo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Template</a:t>
            </a:r>
          </a:p>
        </p:txBody>
      </p:sp>
      <p:sp>
        <p:nvSpPr>
          <p:cNvPr id="151" name="Shape 151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/>
          <p:nvPr>
            <p:ph type="title"/>
          </p:nvPr>
        </p:nvSpPr>
        <p:spPr>
          <a:xfrm>
            <a:off x="265500" y="1078750"/>
            <a:ext cx="4045200" cy="17892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Modelo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SurveyDetail</a:t>
            </a:r>
          </a:p>
        </p:txBody>
      </p:sp>
      <p:pic>
        <p:nvPicPr>
          <p:cNvPr descr="Captura de pantalla de 2016-10-07 14:32:01.png" id="157" name="Shape 1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58598" y="0"/>
            <a:ext cx="4885403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.png" id="162" name="Shape 1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73676" y="0"/>
            <a:ext cx="428484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Shape 163"/>
          <p:cNvSpPr txBox="1"/>
          <p:nvPr>
            <p:ph type="title"/>
          </p:nvPr>
        </p:nvSpPr>
        <p:spPr>
          <a:xfrm>
            <a:off x="57875" y="1641075"/>
            <a:ext cx="4215900" cy="17892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Documento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mongoDB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Survey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/>
          <p:nvPr>
            <p:ph type="title"/>
          </p:nvPr>
        </p:nvSpPr>
        <p:spPr>
          <a:xfrm>
            <a:off x="262675" y="1677150"/>
            <a:ext cx="3116700" cy="17892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Conectando con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pymongo</a:t>
            </a:r>
          </a:p>
        </p:txBody>
      </p:sp>
      <p:pic>
        <p:nvPicPr>
          <p:cNvPr descr="Captura de pantalla de 2016-10-07 20:07:55.png" id="169" name="Shape 1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09781" y="-63598"/>
            <a:ext cx="5300268" cy="52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 txBox="1"/>
          <p:nvPr>
            <p:ph idx="4294967295" type="title"/>
          </p:nvPr>
        </p:nvSpPr>
        <p:spPr>
          <a:xfrm>
            <a:off x="311700" y="372500"/>
            <a:ext cx="2764500" cy="2224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/>
              <a:t>Usando project</a:t>
            </a:r>
          </a:p>
          <a:p>
            <a:pPr lvl="0" algn="ctr">
              <a:spcBef>
                <a:spcPts val="0"/>
              </a:spcBef>
              <a:buNone/>
            </a:pPr>
            <a:r>
              <a:rPr lang="en"/>
              <a:t>para obtener</a:t>
            </a:r>
          </a:p>
          <a:p>
            <a:pPr lvl="0" algn="ctr">
              <a:spcBef>
                <a:spcPts val="0"/>
              </a:spcBef>
              <a:buNone/>
            </a:pPr>
            <a:r>
              <a:rPr lang="en"/>
              <a:t>datos de un objeto</a:t>
            </a:r>
          </a:p>
        </p:txBody>
      </p:sp>
      <p:pic>
        <p:nvPicPr>
          <p:cNvPr descr="Captura de pantalla de 2016-10-07 14:20:59.png" id="175" name="Shape 1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95650" y="372500"/>
            <a:ext cx="5848350" cy="19335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aptura de pantalla de 2016-10-07 19:40:55.png" id="176" name="Shape 1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04875" y="2900312"/>
            <a:ext cx="7134225" cy="212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tura de pantalla de 2016-10-07 20:24:39.png" id="181" name="Shape 1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00350" y="0"/>
            <a:ext cx="6343650" cy="33718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aptura de pantalla de 2016-10-07 20:22:01.png" id="182" name="Shape 1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2510357"/>
            <a:ext cx="9144000" cy="2633143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Shape 183"/>
          <p:cNvSpPr txBox="1"/>
          <p:nvPr>
            <p:ph type="title"/>
          </p:nvPr>
        </p:nvSpPr>
        <p:spPr>
          <a:xfrm>
            <a:off x="311700" y="826925"/>
            <a:ext cx="2359200" cy="12816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/>
              <a:t>Trabajando</a:t>
            </a:r>
          </a:p>
          <a:p>
            <a:pPr lvl="0" rtl="0" algn="ctr">
              <a:spcBef>
                <a:spcPts val="0"/>
              </a:spcBef>
              <a:buNone/>
            </a:pPr>
            <a:r>
              <a:rPr lang="en"/>
              <a:t>con querysets</a:t>
            </a: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Entorno de trabajo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Introducción MongoDB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Aggregation Framework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Integrando PyMongo con tu Django App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descr="pymongo.jpg" id="69" name="Shape 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4137" y="1214425"/>
            <a:ext cx="2714625" cy="2714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tura de pantalla de 2016-10-07 20:45:51.png" id="188" name="Shape 1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69332" y="0"/>
            <a:ext cx="3900434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Shape 189"/>
          <p:cNvSpPr txBox="1"/>
          <p:nvPr/>
        </p:nvSpPr>
        <p:spPr>
          <a:xfrm>
            <a:off x="173650" y="198475"/>
            <a:ext cx="3638400" cy="14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0" name="Shape 190"/>
          <p:cNvSpPr txBox="1"/>
          <p:nvPr>
            <p:ph type="title"/>
          </p:nvPr>
        </p:nvSpPr>
        <p:spPr>
          <a:xfrm>
            <a:off x="311700" y="372500"/>
            <a:ext cx="3202800" cy="16122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Parametrizando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nuestro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Pipeline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/>
          <p:nvPr>
            <p:ph type="title"/>
          </p:nvPr>
        </p:nvSpPr>
        <p:spPr>
          <a:xfrm>
            <a:off x="265500" y="1078750"/>
            <a:ext cx="4045200" cy="17892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Thanks for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watching!!</a:t>
            </a:r>
          </a:p>
        </p:txBody>
      </p:sp>
      <p:sp>
        <p:nvSpPr>
          <p:cNvPr id="196" name="Shape 196"/>
          <p:cNvSpPr txBox="1"/>
          <p:nvPr>
            <p:ph idx="1" type="subTitle"/>
          </p:nvPr>
        </p:nvSpPr>
        <p:spPr>
          <a:xfrm>
            <a:off x="265500" y="2921400"/>
            <a:ext cx="4045200" cy="1345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descr="0 (5).gif" id="197" name="Shape 1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3174" y="982914"/>
            <a:ext cx="4236925" cy="317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/>
          <p:nvPr>
            <p:ph type="title"/>
          </p:nvPr>
        </p:nvSpPr>
        <p:spPr>
          <a:xfrm>
            <a:off x="430800" y="1889700"/>
            <a:ext cx="8282400" cy="15165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Entorno de trabajo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/>
        </p:nvSpPr>
        <p:spPr>
          <a:xfrm>
            <a:off x="149450" y="2970950"/>
            <a:ext cx="4812000" cy="20160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descr="django-neg.sh-600x600.png" id="80" name="Shape 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3999" y="-76200"/>
            <a:ext cx="2278525" cy="2278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jangopony.png" id="81" name="Shape 8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18000" y="201881"/>
            <a:ext cx="2686900" cy="172237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ostgres.png" id="82" name="Shape 8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9350" y="3271700"/>
            <a:ext cx="1537500" cy="1414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ongoDB-Logo-5c3a7405a85675366beb3a5ec4c032348c390b3f142f5e6dddf1d78e2df5cb5c.png" id="83" name="Shape 8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985150" y="3606749"/>
            <a:ext cx="2740400" cy="7444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0 (3).gif" id="84" name="Shape 8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142475" y="1540349"/>
            <a:ext cx="3650975" cy="206279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5" name="Shape 85"/>
          <p:cNvCxnSpPr>
            <a:stCxn id="79" idx="0"/>
          </p:cNvCxnSpPr>
          <p:nvPr/>
        </p:nvCxnSpPr>
        <p:spPr>
          <a:xfrm flipH="1" rot="10800000">
            <a:off x="2555450" y="2001650"/>
            <a:ext cx="14700" cy="969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lg" w="lg" type="none"/>
            <a:tailEnd len="lg" w="lg" type="none"/>
          </a:ln>
        </p:spPr>
      </p:cxnSp>
      <p:pic>
        <p:nvPicPr>
          <p:cNvPr descr="pymongo.jpg" id="86" name="Shape 8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765940" y="2166852"/>
            <a:ext cx="657375" cy="6573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ongengine.png" id="87" name="Shape 8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46881" y="2320100"/>
            <a:ext cx="1712763" cy="35086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8" name="Shape 88"/>
          <p:cNvCxnSpPr/>
          <p:nvPr/>
        </p:nvCxnSpPr>
        <p:spPr>
          <a:xfrm rot="10800000">
            <a:off x="906100" y="1993550"/>
            <a:ext cx="3600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lg" w="lg" type="none"/>
            <a:tailEnd len="lg" w="lg" type="non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/>
          <p:nvPr>
            <p:ph type="title"/>
          </p:nvPr>
        </p:nvSpPr>
        <p:spPr>
          <a:xfrm>
            <a:off x="430800" y="1889700"/>
            <a:ext cx="8282400" cy="15165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Introducción a MongoDB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¿Que es mongoDB?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311700" y="1230400"/>
            <a:ext cx="7931400" cy="38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/>
              <a:t>Es un sistema de base de datos NO relacional orientado a documentos</a:t>
            </a:r>
          </a:p>
        </p:txBody>
      </p:sp>
      <p:pic>
        <p:nvPicPr>
          <p:cNvPr descr="mongo vs sql differences.png" id="100" name="Shape 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7046" y="1613750"/>
            <a:ext cx="3594950" cy="31565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3fig1.jpg" id="101" name="Shape 1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20254" y="2251954"/>
            <a:ext cx="3594950" cy="2162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/>
          <p:nvPr>
            <p:ph type="title"/>
          </p:nvPr>
        </p:nvSpPr>
        <p:spPr>
          <a:xfrm>
            <a:off x="430800" y="1889700"/>
            <a:ext cx="8282400" cy="15165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Aggregation Framework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Aggregation Pipelines</a:t>
            </a:r>
          </a:p>
        </p:txBody>
      </p:sp>
      <p:sp>
        <p:nvSpPr>
          <p:cNvPr id="112" name="Shape 112"/>
          <p:cNvSpPr txBox="1"/>
          <p:nvPr/>
        </p:nvSpPr>
        <p:spPr>
          <a:xfrm>
            <a:off x="311700" y="1394525"/>
            <a:ext cx="4054200" cy="322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Es una serie de transformaciones que se ejecutan sobre un documento.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El procesamiento de los datos se hace en memoria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Puede usar índices para mejorar el rendimiento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Son ejecutadas en fases (Stages)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Usan un colleccion como entrada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Obtenemos un cursor o una colección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descr="giphy.gif" id="113" name="Shape 1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03900" y="1450925"/>
            <a:ext cx="4228400" cy="31713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Just a little Python  Using MongoDB s New Aggregation Framework in Python  MongoDB Aggregation Part 2 .png" id="114" name="Shape 1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698" y="3752431"/>
            <a:ext cx="4054199" cy="10242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Operadores Pipeline</a:t>
            </a:r>
          </a:p>
        </p:txBody>
      </p:sp>
      <p:sp>
        <p:nvSpPr>
          <p:cNvPr id="120" name="Shape 120"/>
          <p:cNvSpPr txBox="1"/>
          <p:nvPr>
            <p:ph idx="4294967295" type="body"/>
          </p:nvPr>
        </p:nvSpPr>
        <p:spPr>
          <a:xfrm>
            <a:off x="311700" y="1468825"/>
            <a:ext cx="8341500" cy="3099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har char="●"/>
            </a:pPr>
            <a:r>
              <a:rPr b="1" lang="en"/>
              <a:t>$project</a:t>
            </a:r>
            <a:r>
              <a:rPr lang="en"/>
              <a:t>: Modifica la estructura del documento</a:t>
            </a:r>
          </a:p>
          <a:p>
            <a:pPr indent="-228600" lvl="0" marL="457200" rtl="0">
              <a:spcBef>
                <a:spcPts val="0"/>
              </a:spcBef>
              <a:buChar char="●"/>
            </a:pPr>
            <a:r>
              <a:rPr b="1" lang="en"/>
              <a:t>$match</a:t>
            </a:r>
            <a:r>
              <a:rPr lang="en"/>
              <a:t>: filtros de búsqueda en el documento</a:t>
            </a:r>
          </a:p>
          <a:p>
            <a:pPr indent="-228600" lvl="0" marL="457200" rtl="0">
              <a:spcBef>
                <a:spcPts val="0"/>
              </a:spcBef>
              <a:buChar char="●"/>
            </a:pPr>
            <a:r>
              <a:rPr b="1" lang="en"/>
              <a:t>$unwind</a:t>
            </a:r>
            <a:r>
              <a:rPr lang="en"/>
              <a:t>: re-construye un campo del tipo vector para obtener un documento nuevo para cada uno de ellos</a:t>
            </a:r>
          </a:p>
          <a:p>
            <a:pPr indent="-228600" lvl="0" marL="457200" rtl="0">
              <a:spcBef>
                <a:spcPts val="0"/>
              </a:spcBef>
              <a:buChar char="●"/>
            </a:pPr>
            <a:r>
              <a:rPr b="1" lang="en"/>
              <a:t>$group</a:t>
            </a:r>
            <a:r>
              <a:rPr lang="en"/>
              <a:t>: permite agrupar documentos y realizar calculos con los mismos.</a:t>
            </a:r>
          </a:p>
          <a:p>
            <a:pPr indent="-228600" lvl="0" marL="457200" rtl="0">
              <a:spcBef>
                <a:spcPts val="0"/>
              </a:spcBef>
              <a:buChar char="●"/>
            </a:pPr>
            <a:r>
              <a:rPr b="1" lang="en"/>
              <a:t>$sort</a:t>
            </a:r>
            <a:r>
              <a:rPr lang="en"/>
              <a:t>: permite ordenar documentos por una clave</a:t>
            </a:r>
          </a:p>
          <a:p>
            <a:pPr indent="-228600" lvl="0" marL="457200" rtl="0">
              <a:spcBef>
                <a:spcPts val="0"/>
              </a:spcBef>
              <a:buChar char="●"/>
            </a:pPr>
            <a:r>
              <a:rPr b="1" lang="en"/>
              <a:t>$limit / $skip:</a:t>
            </a:r>
            <a:r>
              <a:rPr lang="en"/>
              <a:t> permite paginar y limitar una consulta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e</a:t>
            </a:r>
            <a:r>
              <a:rPr lang="en"/>
              <a:t>tc ...</a:t>
            </a: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odern-writer">
  <a:themeElements>
    <a:clrScheme name="Modern Writer">
      <a:dk1>
        <a:srgbClr val="E91D63"/>
      </a:dk1>
      <a:lt1>
        <a:srgbClr val="FFFFFF"/>
      </a:lt1>
      <a:dk2>
        <a:srgbClr val="424242"/>
      </a:dk2>
      <a:lt2>
        <a:srgbClr val="999999"/>
      </a:lt2>
      <a:accent1>
        <a:srgbClr val="607D8B"/>
      </a:accent1>
      <a:accent2>
        <a:srgbClr val="673AB7"/>
      </a:accent2>
      <a:accent3>
        <a:srgbClr val="9C26B0"/>
      </a:accent3>
      <a:accent4>
        <a:srgbClr val="0090AC"/>
      </a:accent4>
      <a:accent5>
        <a:srgbClr val="01AFD1"/>
      </a:accent5>
      <a:accent6>
        <a:srgbClr val="F8E71C"/>
      </a:accent6>
      <a:hlink>
        <a:srgbClr val="01AFD1"/>
      </a:hlink>
      <a:folHlink>
        <a:srgbClr val="01AF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